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0"/>
  </p:notesMasterIdLst>
  <p:sldIdLst>
    <p:sldId id="258" r:id="rId2"/>
    <p:sldId id="259" r:id="rId3"/>
    <p:sldId id="266" r:id="rId4"/>
    <p:sldId id="267" r:id="rId5"/>
    <p:sldId id="268" r:id="rId6"/>
    <p:sldId id="260" r:id="rId7"/>
    <p:sldId id="270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33"/>
    <a:srgbClr val="33CC33"/>
    <a:srgbClr val="00FF00"/>
    <a:srgbClr val="FC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4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6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4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17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34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53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88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8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2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9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64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63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3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5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1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16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9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ahyanas@mu.edu.tr" TargetMode="External"/><Relationship Id="rId2" Type="http://schemas.openxmlformats.org/officeDocument/2006/relationships/hyperlink" Target="mailto:fcontuk@m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znuryuvali@mu.edu.t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6743683" cy="23564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800" b="1" dirty="0">
                <a:solidFill>
                  <a:schemeClr val="accent2">
                    <a:lumMod val="50000"/>
                  </a:schemeClr>
                </a:solidFill>
              </a:rPr>
              <a:t>2023-2024 Eğitim-Öğretim Yılı </a:t>
            </a:r>
            <a:br>
              <a:rPr lang="tr-TR" sz="3500" dirty="0">
                <a:solidFill>
                  <a:srgbClr val="002060"/>
                </a:solidFill>
              </a:rPr>
            </a:br>
            <a:r>
              <a:rPr lang="tr-TR" sz="4000" b="1" dirty="0">
                <a:solidFill>
                  <a:schemeClr val="accent1"/>
                </a:solidFill>
              </a:rPr>
              <a:t>Güz Dönemi </a:t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Ders Kaydı Bilgilendirme Rehberi</a:t>
            </a:r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418654"/>
            <a:ext cx="6696744" cy="778098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1089"/>
            <a:ext cx="8229600" cy="53962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2023-2024 Eğitim-Öğretim Yılı Güz Yarıyılı ders kayıtları 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25 Eylül – 29 Eylül 2023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tarihleri arasında internet üzerinden yapılacaktır. (</a:t>
            </a:r>
            <a:r>
              <a:rPr lang="tr-TR" sz="16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Muğla Sıtkı Koçman Üniversitesi Ön Lisans ve Lisans Eğitim-Öğretim Yönetmeliğinin 10. maddesi uyarınca, öğrenciler kayıtlarını kendileri yaptırmakla yükümlüdürler ve kayıt yenileme işleminin tümünden sorumludurlar.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Belirtilen tarihlerde internet üzerinden kayıtlarınızı gerçekleştirdikten sonra, danışman hocanızla irtibata geçerek yaptığınız kaydı onaylatınız.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İkinci öğretim programında okuyan, ikinci bir üniversitede kaydı olan ve dönem uzatan öğrenciler harçlarını yatırmadan ders kaydını yapamamaktadır. </a:t>
            </a:r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Ders kayıt haftasında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harcınızı yatırmanız gerekmektedir.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Eğitim-öğretim dönemi </a:t>
            </a:r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 Ekim 2023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tarihinde yüz yüze öğretim şeklinde başlayacaktır.  </a:t>
            </a:r>
          </a:p>
          <a:p>
            <a:pPr algn="just"/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 – 6 Ekim haftası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ders değiştirme ve bırakma haftası olup, bu haftada danışman hocanızla irtibata geçerek seçmeli derslerinizde  değişiklik yapabilirsiniz.</a:t>
            </a:r>
          </a:p>
          <a:p>
            <a:pPr algn="just"/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7418784" cy="50063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224" y="1340768"/>
            <a:ext cx="7941568" cy="42484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	</a:t>
            </a:r>
          </a:p>
          <a:p>
            <a:pPr marL="0" indent="0" algn="ctr">
              <a:buNone/>
            </a:pPr>
            <a:r>
              <a:rPr lang="tr-TR" sz="2200" dirty="0"/>
              <a:t>Ders kayıt döneminde</a:t>
            </a:r>
            <a:r>
              <a:rPr lang="tr-TR" dirty="0"/>
              <a:t> </a:t>
            </a:r>
            <a:r>
              <a:rPr lang="tr-TR" sz="2200" dirty="0"/>
              <a:t>Hocalarınızla aşağıda belirtilen    telefon numaralarından ve mail adreslerinden iletişime geçebilirsiniz.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	</a:t>
            </a:r>
            <a:r>
              <a:rPr lang="tr-TR" b="1" dirty="0"/>
              <a:t>Doç. Dr. Filiz Yıldız CONTUK (</a:t>
            </a:r>
            <a:r>
              <a:rPr lang="tr-TR" b="1" dirty="0">
                <a:hlinkClick r:id="rId2"/>
              </a:rPr>
              <a:t>fcontuk@mu.edu.tr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0.252.211 4921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Dr. Yahya NAS (</a:t>
            </a:r>
            <a:r>
              <a:rPr lang="tr-TR" b="1" dirty="0">
                <a:hlinkClick r:id="rId3"/>
              </a:rPr>
              <a:t>yahyanas@mu.edu.tr</a:t>
            </a:r>
            <a:r>
              <a:rPr lang="tr-TR" b="1" dirty="0"/>
              <a:t>)</a:t>
            </a:r>
          </a:p>
          <a:p>
            <a:pPr marL="0" indent="0" algn="ctr">
              <a:buNone/>
            </a:pPr>
            <a:r>
              <a:rPr lang="tr-TR" b="1" dirty="0"/>
              <a:t>       0.252. 211 4934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Öznur YUVALI (</a:t>
            </a:r>
            <a:r>
              <a:rPr lang="tr-TR" b="1" dirty="0">
                <a:hlinkClick r:id="rId4"/>
              </a:rPr>
              <a:t>oznuryuvali@mu.edu.tr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0.252. 211 4921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5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25870"/>
            <a:ext cx="7571184" cy="92686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chemeClr val="accent1"/>
                </a:solidFill>
              </a:rPr>
              <a:t>İLK KEZ KAYIT YAPTIRAN BİRİNCİ SINIF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3789" y="1052736"/>
            <a:ext cx="8280920" cy="4564509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chemeClr val="tx2">
                    <a:lumMod val="50000"/>
                  </a:schemeClr>
                </a:solidFill>
              </a:rPr>
              <a:t>Danışman hocanız, </a:t>
            </a:r>
            <a:r>
              <a:rPr lang="tr-TR" b="1" dirty="0" err="1">
                <a:solidFill>
                  <a:schemeClr val="tx2">
                    <a:lumMod val="50000"/>
                  </a:schemeClr>
                </a:solidFill>
              </a:rPr>
              <a:t>Öğr</a:t>
            </a:r>
            <a:r>
              <a:rPr lang="tr-TR" b="1" dirty="0">
                <a:solidFill>
                  <a:schemeClr val="tx2">
                    <a:lumMod val="50000"/>
                  </a:schemeClr>
                </a:solidFill>
              </a:rPr>
              <a:t>. Gör. Öznur Yuvalı’dır. Eğitim-Öğretim faaliyetleri ile ilgili her türlü konuda iletişime geçebilirsiniz.</a:t>
            </a:r>
          </a:p>
          <a:p>
            <a:pPr algn="just"/>
            <a:r>
              <a:rPr lang="tr-TR" b="1" dirty="0">
                <a:solidFill>
                  <a:schemeClr val="tx2">
                    <a:lumMod val="50000"/>
                  </a:schemeClr>
                </a:solidFill>
              </a:rPr>
              <a:t>Bu dönem bütün dersleriniz zorunlu statüsündedir. Sisteminizde farklı dersler görünse bile seçmeniz gereken ders listesi aşağıdaki gibidir.</a:t>
            </a:r>
          </a:p>
          <a:p>
            <a:pPr marL="0" indent="0" algn="just">
              <a:buNone/>
            </a:pPr>
            <a:r>
              <a:rPr lang="tr-TR" dirty="0"/>
              <a:t>      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99592" y="6256079"/>
            <a:ext cx="7589315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tr-TR" dirty="0">
                <a:solidFill>
                  <a:srgbClr val="FFFF00"/>
                </a:solidFill>
              </a:rPr>
              <a:t>  </a:t>
            </a:r>
            <a:r>
              <a:rPr lang="tr-TR" sz="1600" b="1" dirty="0">
                <a:solidFill>
                  <a:srgbClr val="FFFF00"/>
                </a:solidFill>
              </a:rPr>
              <a:t>* Not: </a:t>
            </a:r>
            <a:r>
              <a:rPr lang="tr-TR" sz="1600" b="1" dirty="0">
                <a:solidFill>
                  <a:schemeClr val="bg1"/>
                </a:solidFill>
              </a:rPr>
              <a:t>Almanca ya da İngilizce dersinden yalnızca </a:t>
            </a:r>
            <a:r>
              <a:rPr lang="tr-TR" sz="1600" b="1">
                <a:solidFill>
                  <a:schemeClr val="bg1"/>
                </a:solidFill>
              </a:rPr>
              <a:t>biri seçilecektir.</a:t>
            </a:r>
            <a:endParaRPr lang="tr-TR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44286"/>
              </p:ext>
            </p:extLst>
          </p:nvPr>
        </p:nvGraphicFramePr>
        <p:xfrm>
          <a:off x="899592" y="2492896"/>
          <a:ext cx="7589316" cy="3763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6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ZORUNLU/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SEÇMELİ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DERS</a:t>
                      </a:r>
                      <a:r>
                        <a:rPr lang="tr-TR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SAATİ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ATB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ATATÜRK İLK.VE İNK. TARİHİ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TÜRK DİLİ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YDB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İNGİLİZCE I *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YDB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ALMANCA  I *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1003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MUH. OFİS PROGRAMLARI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>
                          <a:effectLst/>
                          <a:latin typeface="+mn-lt"/>
                        </a:rPr>
                        <a:t>1001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GENEL MUHASEBE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MİKRO EKONOMİ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TEMEL HUKUK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İŞLETME YÖNETİMİ  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İŞY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1809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TİCARET MATEMATİK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MUH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1497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MESLEK STAJI  (20 İŞGÜNÜ)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+mn-lt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799"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Toplam</a:t>
                      </a:r>
                      <a:r>
                        <a:rPr lang="tr-TR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Zorunlu Ders: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8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7108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500" b="1" dirty="0">
                <a:solidFill>
                  <a:schemeClr val="accent1"/>
                </a:solidFill>
              </a:rPr>
              <a:t>KAYIT YENİLEYEN (İKİNCİ SINIFA GEÇEN) ÖĞRENCİLERİMİZİN DİKKATİNE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268760"/>
            <a:ext cx="7614450" cy="5112568"/>
          </a:xfrm>
        </p:spPr>
        <p:txBody>
          <a:bodyPr>
            <a:noAutofit/>
          </a:bodyPr>
          <a:lstStyle/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dersi olan ve not ortalaması 2,00’ın altında olan öğrencilerimiz en çok 30 AKTS ders alabilmektedir.</a:t>
            </a:r>
          </a:p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dersi olan ve not ortalaması 2,00’ın üstünde olan öğrencilerimiz en çok 36 AKTS ders alabilmektedir.</a:t>
            </a:r>
          </a:p>
          <a:p>
            <a:pPr algn="just"/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Alttan dersi olan ve not ortalaması 3,00’ün üzerinde olan öğrencilerimiz en çok 39 AKTS ders alabilmektedir.</a:t>
            </a:r>
          </a:p>
          <a:p>
            <a:pPr algn="just">
              <a:lnSpc>
                <a:spcPct val="150000"/>
              </a:lnSpc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Ders kaydı sırasında uygulanacak öncelik sırası aşağıdaki gibidir: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a) Devamı alınamayan veya başarısız olunan dersler,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b) Geçmiş dönemden alınmamış dersler, 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  c) İçinde bulunulan dönemden alınmamış dersler.</a:t>
            </a:r>
          </a:p>
        </p:txBody>
      </p:sp>
    </p:spTree>
    <p:extLst>
      <p:ext uri="{BB962C8B-B14F-4D97-AF65-F5344CB8AC3E}">
        <p14:creationId xmlns:p14="http://schemas.microsoft.com/office/powerpoint/2010/main" val="43757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367644" y="232990"/>
            <a:ext cx="7416823" cy="572642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accent1"/>
                </a:solidFill>
              </a:rPr>
              <a:t>KAYIT YENİLEYEN (İKİNCİ SINIFA GEÇEN) ÖĞRENCİLERİMİZİN DİKKATİNE</a:t>
            </a:r>
            <a:endParaRPr lang="tr-TR" sz="2000" dirty="0">
              <a:solidFill>
                <a:schemeClr val="accent1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63080" y="1271985"/>
            <a:ext cx="8280920" cy="1506556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Alttan dersi olmayan öğrencilerimiz bu dönem </a:t>
            </a:r>
            <a:r>
              <a:rPr lang="tr-TR" b="1" dirty="0">
                <a:solidFill>
                  <a:srgbClr val="FF0000"/>
                </a:solidFill>
              </a:rPr>
              <a:t>4 zorunlu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ve </a:t>
            </a:r>
            <a:r>
              <a:rPr lang="tr-TR" b="1" dirty="0">
                <a:solidFill>
                  <a:srgbClr val="00B050"/>
                </a:solidFill>
              </a:rPr>
              <a:t>5 seçmeli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ders alacaklardır. Alttan dersi olan öğrencilerimiz öncelikle alttan derslerini, sonrasında dönemsel dersleri alabileceklerdir.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Bölüm müfredatımızda yer alan zorunlu dersler aşağıdaki gibi olup, kredisi yeten her öğrenci aşağıdaki dersleri almak zorundadır.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81801"/>
              </p:ext>
            </p:extLst>
          </p:nvPr>
        </p:nvGraphicFramePr>
        <p:xfrm>
          <a:off x="1274878" y="3182205"/>
          <a:ext cx="7271637" cy="1794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9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6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ZORUNLU/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SEÇMELİ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</a:t>
                      </a:r>
                      <a:r>
                        <a:rPr lang="tr-TR" sz="16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SAATİ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AKTS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PAKET PROGRAMLAR I 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MALİYET MUHASEBESİ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ŞİRKETLER  MUHASEBESİ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VERGİ HUKUKU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89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Zorunlu Ders Toplamı: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8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367644" y="232990"/>
            <a:ext cx="7416823" cy="572642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accent1"/>
                </a:solidFill>
              </a:rPr>
              <a:t>KAYIT YENİLEYEN (İKİNCİ SINIFA GEÇEN) ÖĞRENCİLERİMİZİN DİKKATİNE</a:t>
            </a:r>
            <a:endParaRPr lang="tr-TR" sz="2000" dirty="0">
              <a:solidFill>
                <a:schemeClr val="accent1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63080" y="860637"/>
            <a:ext cx="8280920" cy="79648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Bölüm müfredatımızda yer alan seçmeli dersler aşağıdaki gibi olup, seçmeli derslerin kaydı için danışman hocanızla iletişime geçiniz.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00622"/>
              </p:ext>
            </p:extLst>
          </p:nvPr>
        </p:nvGraphicFramePr>
        <p:xfrm>
          <a:off x="1278216" y="1576971"/>
          <a:ext cx="7271637" cy="4834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9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5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KODU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DERSİN ADI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ZORUNLU/</a:t>
                      </a:r>
                    </a:p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SEÇMELİ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DERS</a:t>
                      </a:r>
                      <a:r>
                        <a:rPr lang="tr-TR" sz="16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SAATİ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AKTS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DŞT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DIŞ TİCARET İŞLEMLERİ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FİNANSAL YÖNETİM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KAMU MALİYESİ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PZR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PAZARLAMA VE SATIŞ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İŞY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KAYNAKLARI  YÖNETİMİ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RTV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İLETİŞİM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SGP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İLK YARDIM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018117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MATEMATİK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56474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YABANCI DİL I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37300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MESLEKİ SEMİNER I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İŞY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ARAŞTIRMA YÖNTEM VE TEKNİKLERİ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55025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ENVANTER İŞLERİ VE MALİYET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54355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OTELCİLİK VE OTOMASYON SİSTEMLERİ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16156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İNŞAAT MUHASEBESİ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85561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BSD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  <a:endParaRPr lang="tr-T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BEDEN EĞİTİMİ**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5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GSR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RESİM**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488391"/>
                  </a:ext>
                </a:extLst>
              </a:tr>
              <a:tr h="28177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Seçmeli Ders Toplamı: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İçerik Yer Tutucusu 5"/>
          <p:cNvSpPr txBox="1">
            <a:spLocks/>
          </p:cNvSpPr>
          <p:nvPr/>
        </p:nvSpPr>
        <p:spPr>
          <a:xfrm>
            <a:off x="1278216" y="6411861"/>
            <a:ext cx="7271637" cy="5134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** </a:t>
            </a: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Bu dersler bölüm dışı seçmeli dersler olup, öğrenci bir dönemde sadece birini seçebilmektedir.</a:t>
            </a:r>
          </a:p>
        </p:txBody>
      </p:sp>
    </p:spTree>
    <p:extLst>
      <p:ext uri="{BB962C8B-B14F-4D97-AF65-F5344CB8AC3E}">
        <p14:creationId xmlns:p14="http://schemas.microsoft.com/office/powerpoint/2010/main" val="135419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76182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1149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872</TotalTime>
  <Words>777</Words>
  <Application>Microsoft Office PowerPoint</Application>
  <PresentationFormat>Ekran Gösterisi (4:3)</PresentationFormat>
  <Paragraphs>250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Duman</vt:lpstr>
      <vt:lpstr>2023-2024 Eğitim-Öğretim Yılı  Güz Dönemi  Ders Kaydı Bilgilendirme Rehberi</vt:lpstr>
      <vt:lpstr>TÜM ÖĞRENCİLERİMİZİN DİKKATİNE!</vt:lpstr>
      <vt:lpstr>TÜM ÖĞRENCİLERİMİZİN DİKKATİNE!</vt:lpstr>
      <vt:lpstr>İLK KEZ KAYIT YAPTIRAN BİRİNCİ SINIF ÖĞRENCİLERİMİZİN DİKKATİNE!</vt:lpstr>
      <vt:lpstr>KAYIT YENİLEYEN (İKİNCİ SINIFA GEÇEN) ÖĞRENCİLERİMİZİN DİKKATİNE</vt:lpstr>
      <vt:lpstr>KAYIT YENİLEYEN (İKİNCİ SINIFA GEÇEN) ÖĞRENCİLERİMİZİN DİKKATİNE</vt:lpstr>
      <vt:lpstr>KAYIT YENİLEYEN (İKİNCİ SINIFA GEÇEN) ÖĞRENCİLERİMİZİN DİKKATİNE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ÖZNUR YUVALI</cp:lastModifiedBy>
  <cp:revision>53</cp:revision>
  <dcterms:created xsi:type="dcterms:W3CDTF">2019-01-21T12:57:51Z</dcterms:created>
  <dcterms:modified xsi:type="dcterms:W3CDTF">2023-09-18T09:28:02Z</dcterms:modified>
</cp:coreProperties>
</file>